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02" r:id="rId1"/>
    <p:sldMasterId id="2147483703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1216" autoAdjust="0"/>
    <p:restoredTop sz="100000"/>
  </p:normalViewPr>
  <p:slideViewPr>
    <p:cSldViewPr snapToGrid="0">
      <p:cViewPr varScale="1">
        <p:scale>
          <a:sx n="100" d="100"/>
          <a:sy n="100" d="100"/>
        </p:scale>
        <p:origin x="810" y="7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presProps" Target="presProps.xml"  /><Relationship Id="rId49" Type="http://schemas.openxmlformats.org/officeDocument/2006/relationships/viewProps" Target="viewProps.xml"  /><Relationship Id="rId5" Type="http://schemas.openxmlformats.org/officeDocument/2006/relationships/slide" Target="slides/slide2.xml"  /><Relationship Id="rId50" Type="http://schemas.openxmlformats.org/officeDocument/2006/relationships/theme" Target="theme/theme1.xml"  /><Relationship Id="rId51" Type="http://schemas.openxmlformats.org/officeDocument/2006/relationships/tableStyles" Target="tableStyles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5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00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87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632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887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210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667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60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381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956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958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227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2201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271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683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749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6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49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8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91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37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45790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03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09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2.jpe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1.jpeg"  /><Relationship Id="rId3" Type="http://schemas.openxmlformats.org/officeDocument/2006/relationships/image" Target="../media/image2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3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4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5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6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0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2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notesSlide" Target="../notesSlides/notesSlide3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notesSlide" Target="../notesSlides/notesSlide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1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2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3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hyperlink" Target="https://www.idskin.co.kr/" TargetMode="External" /><Relationship Id="rId3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hyperlink" Target="http://www.toxnfill3.com/" TargetMode="External" /><Relationship Id="rId3" Type="http://schemas.openxmlformats.org/officeDocument/2006/relationships/image" Target="../media/image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hyperlink" Target="https://4-ever.co.kr/" TargetMode="External"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76000" y="995667"/>
            <a:ext cx="3240000" cy="3240000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en-US" altLang="ko-KR" sz="2400">
              <a:solidFill>
                <a:srgbClr val="E9B7B5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2400">
              <a:solidFill>
                <a:srgbClr val="E9B7B5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2400">
              <a:solidFill>
                <a:srgbClr val="E9B7B5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400" b="1">
                <a:solidFill>
                  <a:srgbClr val="E9B7B5"/>
                </a:solidFill>
              </a:rPr>
              <a:t> The Care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2400" b="1">
                <a:solidFill>
                  <a:srgbClr val="E9B7B5"/>
                </a:solidFill>
              </a:rPr>
              <a:t> </a:t>
            </a:r>
            <a:r>
              <a:rPr lang="ko-KR" altLang="en-US" sz="2400" b="1">
                <a:solidFill>
                  <a:srgbClr val="E9B7B5"/>
                </a:solidFill>
              </a:rPr>
              <a:t>기획안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285995" y="5097534"/>
            <a:ext cx="3620010" cy="145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19100297 </a:t>
            </a:r>
            <a:r>
              <a:rPr lang="ko-KR" altLang="en-US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김가율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19100324 </a:t>
            </a:r>
            <a:r>
              <a:rPr lang="ko-KR" altLang="en-US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봉하늘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19100355 </a:t>
            </a:r>
            <a:r>
              <a:rPr lang="ko-KR" altLang="en-US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조혜은</a:t>
            </a:r>
            <a:endParaRPr lang="en-US" altLang="ko-KR" sz="20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58650"/>
          <a:stretch>
            <a:fillRect/>
          </a:stretch>
        </p:blipFill>
        <p:spPr>
          <a:xfrm>
            <a:off x="5546387" y="1380924"/>
            <a:ext cx="1308775" cy="14558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7162" y="4609258"/>
            <a:ext cx="4163852" cy="4532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>
                <a:solidFill>
                  <a:srgbClr val="404040"/>
                </a:solidFill>
              </a:rPr>
              <a:t>팀명 </a:t>
            </a:r>
            <a:r>
              <a:rPr lang="en-US" altLang="ko-KR" sz="2400" b="1">
                <a:solidFill>
                  <a:srgbClr val="404040"/>
                </a:solidFill>
              </a:rPr>
              <a:t>:</a:t>
            </a:r>
            <a:r>
              <a:rPr lang="ko-KR" altLang="en-US" sz="2400" b="1">
                <a:solidFill>
                  <a:srgbClr val="404040"/>
                </a:solidFill>
              </a:rPr>
              <a:t> 너의 마음을 </a:t>
            </a:r>
            <a:r>
              <a:rPr lang="en-US" altLang="ko-KR" sz="2400" b="1">
                <a:solidFill>
                  <a:srgbClr val="404040"/>
                </a:solidFill>
              </a:rPr>
              <a:t>JAVA</a:t>
            </a:r>
            <a:r>
              <a:rPr lang="ko-KR" altLang="en-US" sz="2400" b="1">
                <a:solidFill>
                  <a:srgbClr val="404040"/>
                </a:solidFill>
              </a:rPr>
              <a:t>볼게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차별화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 rot="16200000" flipH="1">
            <a:off x="5460656" y="2974210"/>
            <a:ext cx="906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rot="10800000">
            <a:off x="2198181" y="3401681"/>
            <a:ext cx="3721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rot="10800000">
            <a:off x="5920648" y="3400316"/>
            <a:ext cx="42570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rot="16200000" flipH="1">
            <a:off x="1741604" y="3853788"/>
            <a:ext cx="906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rot="16200000" flipH="1">
            <a:off x="5458200" y="3811591"/>
            <a:ext cx="906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rot="16200000" flipH="1">
            <a:off x="9717613" y="3882055"/>
            <a:ext cx="906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221123" y="5218821"/>
            <a:ext cx="1464005" cy="45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피부 타입</a:t>
            </a:r>
            <a:endParaRPr lang="ko-KR" altLang="en-US" b="1"/>
          </a:p>
        </p:txBody>
      </p:sp>
      <p:sp>
        <p:nvSpPr>
          <p:cNvPr id="78" name="TextBox 77"/>
          <p:cNvSpPr txBox="1"/>
          <p:nvPr/>
        </p:nvSpPr>
        <p:spPr>
          <a:xfrm>
            <a:off x="9154916" y="5247395"/>
            <a:ext cx="2053590" cy="4531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관리법을 제공</a:t>
            </a:r>
            <a:endParaRPr lang="ko-KR" altLang="en-US" b="1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94387" y="4354111"/>
            <a:ext cx="789656" cy="78965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74904" y="4387401"/>
            <a:ext cx="764047" cy="764047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47543" y="4338751"/>
            <a:ext cx="779418" cy="779418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527828" y="5237161"/>
            <a:ext cx="1520170" cy="447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관리 정의</a:t>
            </a:r>
            <a:endParaRPr kumimoji="0" lang="ko-KR" altLang="en-US" sz="2400" b="1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302037" y="1888755"/>
            <a:ext cx="3260183" cy="548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 b="1">
                <a:solidFill>
                  <a:srgbClr val="e9b7b5"/>
                </a:solidFill>
              </a:rPr>
              <a:t>The Care</a:t>
            </a:r>
            <a:endParaRPr lang="ko-KR" altLang="en-US" sz="3000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5"/>
          <a:srcRect r="58650"/>
          <a:stretch>
            <a:fillRect/>
          </a:stretch>
        </p:blipFill>
        <p:spPr>
          <a:xfrm>
            <a:off x="5527021" y="934132"/>
            <a:ext cx="845510" cy="940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8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25040" y="1009650"/>
            <a:ext cx="7741919" cy="483870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사이트맵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29518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메인화면 레이아웃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733423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124575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1" name="부제목 2"/>
          <p:cNvSpPr>
            <a:spLocks noGrp="1"/>
          </p:cNvSpPr>
          <p:nvPr/>
        </p:nvSpPr>
        <p:spPr>
          <a:xfrm>
            <a:off x="2305049" y="1625954"/>
            <a:ext cx="1900390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메인페이지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검색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돋보기 호버시 검색어 입력하는 창 표시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탑바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대메뉴 호버시 하위메뉴 표시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메인 배너 이미지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슬라이더 형식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DOCTORS - 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이미지 클릭시 의료진 페이지로 이동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이미지 호버시 이미지 확대 및 텍스트 강조 효과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BEFORE &amp;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AFTER - 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클릭시 전후사진 페이지로 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이동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화살표 클릭시 이미지 전환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EVENT - 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클릭시 해당 이벤트 페이지로 이동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오시는 길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지도 삽입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45526" y="1370538"/>
            <a:ext cx="1604440" cy="662562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96567" y="2219807"/>
            <a:ext cx="2500369" cy="4017543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0676" y="2181531"/>
            <a:ext cx="2279567" cy="4148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2338540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 케어란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스토리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배너이미지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배경 영상 삽입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THE CARE - 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배경 영상 삽입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의료진 이미지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클릭시 팝업창으로 의료진 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정보 표시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이미지 호버시 이미지 확대 및 텍스트 강조 효과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더케어 둘러보기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슬라이더 형식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페이지 이동한만큼 색 채워지는 효과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오시는 길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지도 삽입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0007" y="2344637"/>
            <a:ext cx="1925151" cy="3865704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02817" y="2520163"/>
            <a:ext cx="1658041" cy="36503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2338540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 케어란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오시는 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더케어 둘러보기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슬라이더 형식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페이지 이동한만큼 색 채워지는 효과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오시는 길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지도 삽입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58013" y="2193729"/>
            <a:ext cx="2602857" cy="40589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2338540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피부타입체크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진행도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답변을 클릭 후 다음 질문으로 넘어갈 때마다 진행도 퍼센트가 늘어남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6267" y="2170955"/>
            <a:ext cx="4898219" cy="4232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안내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비용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카테고리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메뉴 클릭시 하위 메뉴 시술 표시 및 선택된 메뉴 글씨 색 변환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하위메뉴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시술 호버시 배경색 변환 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04" y="2320289"/>
            <a:ext cx="4777739" cy="3627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7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전후사진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전후 사진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박스 호버시 선명한 이미지 표시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7617" y="2304742"/>
            <a:ext cx="2675436" cy="3846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바로예약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선택한 시술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시술 추가 버튼 클릭시 시술 안내 페이지로 이동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선택한 시술 표시 및 삭제 가능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예약폼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예약 가능한 날짜와 시간이 표시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원하는 날짜와 시간 선택 가능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고객정보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고객 정보 입력 후 예약 가능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 descr="테이블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15170" y="2048149"/>
            <a:ext cx="2780828" cy="427143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7379" y="1992009"/>
            <a:ext cx="2843244" cy="43416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예약확인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변경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취소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선택한 시술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부분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전체 예약취소 가능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예약폼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예약 가능한 날짜와 시간이 표시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원하는 날짜와 시간 변경 가능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고객정보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고객 정보 입력 후 예약 변경 가능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9415" y="2214942"/>
            <a:ext cx="4767413" cy="39364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582027"/>
            <a:ext cx="10885496" cy="757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400" b="1" i="1">
                <a:solidFill>
                  <a:srgbClr val="FF9999"/>
                </a:solidFill>
              </a:rPr>
              <a:t>목차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733424" y="1718362"/>
            <a:ext cx="10467973" cy="4603173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팀원별 주요 역할</a:t>
            </a:r>
            <a:endParaRPr kumimoji="0" lang="en-US" altLang="ko-KR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THE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CARE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기획의도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타겟층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벤치마킹 사이트 분석 및 비교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차별화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사이트맵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메인화면 레이아웃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주요 메뉴별 서브페이지 구성 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모든 메뉴별 소개 및 설명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DB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구성</a:t>
            </a: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및 설명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일정표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최근 본 시술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00775" y="2283179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최근 본 시술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상세보기 클릭시 시술 상세페이지로 이동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상세보기 호버시 버튼 색상 변경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6578" y="1948736"/>
            <a:ext cx="4222836" cy="44339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커뮤니티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공지사항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37587" y="2373280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공지사항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알리고자 하는 게시물들을 게시판 형식</a:t>
            </a:r>
          </a:p>
          <a:p>
            <a:pPr marL="0" indent="0" defTabSz="914400" rtl="0" eaLnBrk="1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으로 표현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확인하고자 하는 게시물에 마우스 호버</a:t>
            </a:r>
          </a:p>
          <a:p>
            <a:pPr marL="0" indent="0" defTabSz="914400" rtl="0" eaLnBrk="1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 배경색이 변함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0098" y="2047608"/>
            <a:ext cx="5119536" cy="4150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커뮤니티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이벤트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37587" y="2373280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이벤트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이미지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글 클릭시 이벤트 상세설명에 관한 페이지 이동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9982BF-2BCE-473C-A436-D30E14CB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09" y="1828068"/>
            <a:ext cx="3886833" cy="4514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227295" y="1625954"/>
            <a:ext cx="4053374" cy="307086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로그인화면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아이디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비밀번호찾기 화면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37587" y="2373280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로그인 버튼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아이디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비밀번호 입력 후 로그인 버튼 클릭시 메인페이지로 이동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회원가입 버튼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회원가입 페이지로 이동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아이디 찾기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비밀번호 찾기 기능 구현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0290" y="2197130"/>
            <a:ext cx="4825938" cy="4188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7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227295" y="1625954"/>
            <a:ext cx="4053374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마이페이지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37587" y="2373280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1:1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문의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내 문의 버튼 클릭 시 자신이 문의 했던 내용들을 한 눈에 볼 수 있는 페이지로 이동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회원정보변경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클릭 시 밑에 시술예약 내역이 없어지고 회원 수정이 가능할 수 있는 페이지로 이동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Point, Cupon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클릭 시 포인트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쿠폰 내역 페이지 이동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8600" y="2394425"/>
            <a:ext cx="2670625" cy="2741675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31794" y="2301240"/>
            <a:ext cx="3034009" cy="4556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마이페이지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1:1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문의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37587" y="2373280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1:1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문의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알리고자 하는 게시물들을 게시판 형식</a:t>
            </a:r>
          </a:p>
          <a:p>
            <a:pPr marL="0" indent="0" defTabSz="914400" rtl="0" eaLnBrk="1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으로 표현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확인하고자 하는 게시물에 마우스 호버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 배경색이 변함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문의하기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버튼 클릭시 문의 작성페이지로 이동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문의내역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버튼 클릭시 자신이 작성한 문의 글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답변 확인 가능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0355" y="1923514"/>
            <a:ext cx="5112368" cy="4339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모든 메뉴별 소개 및 설명 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3163769" y="3041112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관리는 무엇인지 왜 받아야하는 것인지의 대해 알려주는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5" name="부제목 2"/>
          <p:cNvSpPr>
            <a:spLocks noGrp="1"/>
          </p:cNvSpPr>
          <p:nvPr/>
        </p:nvSpPr>
        <p:spPr>
          <a:xfrm>
            <a:off x="1097953" y="2002568"/>
            <a:ext cx="1867159" cy="353501"/>
          </a:xfrm>
          <a:prstGeom prst="rect">
            <a:avLst/>
          </a:prstGeom>
        </p:spPr>
        <p:txBody>
          <a:bodyPr vert="horz" lIns="91440" tIns="45720" rIns="91440" bIns="45720">
            <a:normAutofit fontScale="62500" lnSpcReduction="2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818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 케어</a:t>
            </a:r>
            <a:endParaRPr kumimoji="0" lang="ko-KR" altLang="en-US" sz="3818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91481" y="1769418"/>
            <a:ext cx="1944047" cy="811184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989400" y="3024449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1018558" y="4002744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3" name="부제목 2"/>
          <p:cNvSpPr>
            <a:spLocks noGrp="1"/>
          </p:cNvSpPr>
          <p:nvPr/>
        </p:nvSpPr>
        <p:spPr>
          <a:xfrm>
            <a:off x="828039" y="3199862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케어 라이프</a:t>
            </a:r>
            <a:endParaRPr kumimoji="0" lang="ko-KR" altLang="en-US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4" name="부제목 2"/>
          <p:cNvSpPr>
            <a:spLocks noGrp="1"/>
          </p:cNvSpPr>
          <p:nvPr/>
        </p:nvSpPr>
        <p:spPr>
          <a:xfrm>
            <a:off x="827164" y="4173383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오시는길</a:t>
            </a:r>
            <a:endParaRPr kumimoji="0" lang="ko-KR" altLang="en-US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5" name="부제목 2"/>
          <p:cNvSpPr>
            <a:spLocks noGrp="1"/>
          </p:cNvSpPr>
          <p:nvPr/>
        </p:nvSpPr>
        <p:spPr>
          <a:xfrm>
            <a:off x="3173842" y="3992736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The Care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피부과의 위치와 층별 내부를 소개하는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4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모든 메뉴별 소개 및 설명 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138221" y="2228079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fontScale="2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3032860" y="3273429"/>
            <a:ext cx="10125948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테스트로 자신의 피부타입과 그에 맞는 간단한 관리법을 </a:t>
            </a:r>
            <a:endParaRPr kumimoji="0" lang="ko-KR" altLang="en-US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추천해주는 페이지 </a:t>
            </a:r>
            <a:endParaRPr kumimoji="0" lang="ko-KR" altLang="en-US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28309" y="2049964"/>
            <a:ext cx="1944047" cy="811184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8" name="부제목 2"/>
          <p:cNvSpPr>
            <a:spLocks noGrp="1"/>
          </p:cNvSpPr>
          <p:nvPr/>
        </p:nvSpPr>
        <p:spPr>
          <a:xfrm>
            <a:off x="775512" y="2247362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 궁금해</a:t>
            </a:r>
            <a:endParaRPr kumimoji="0" lang="ko-KR" altLang="en-US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42936" y="3253587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부제목 2"/>
          <p:cNvSpPr>
            <a:spLocks noGrp="1"/>
          </p:cNvSpPr>
          <p:nvPr/>
        </p:nvSpPr>
        <p:spPr>
          <a:xfrm>
            <a:off x="781575" y="3465706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 케어</a:t>
            </a:r>
            <a:endParaRPr kumimoji="0" lang="ko-KR" altLang="en-US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72094" y="4231882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3" name="부제목 2"/>
          <p:cNvSpPr>
            <a:spLocks noGrp="1"/>
          </p:cNvSpPr>
          <p:nvPr/>
        </p:nvSpPr>
        <p:spPr>
          <a:xfrm>
            <a:off x="771353" y="4452589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 모어</a:t>
            </a:r>
            <a:endParaRPr kumimoji="0" lang="ko-KR" altLang="en-US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4" name="부제목 2"/>
          <p:cNvSpPr>
            <a:spLocks noGrp="1"/>
          </p:cNvSpPr>
          <p:nvPr/>
        </p:nvSpPr>
        <p:spPr>
          <a:xfrm>
            <a:off x="3101201" y="4331116"/>
            <a:ext cx="10125948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유형마다 더 자세한 관리법이 소개 되어 있는 페이지</a:t>
            </a:r>
            <a:endParaRPr kumimoji="0" lang="ko-KR" altLang="en-US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모든 메뉴별 소개 및 설명 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89400" y="3024449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828039" y="3199862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안내 </a:t>
            </a:r>
            <a:r>
              <a:rPr kumimoji="0" lang="en-US" altLang="ko-KR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비용</a:t>
            </a:r>
            <a:endParaRPr kumimoji="0" lang="ko-KR" altLang="en-US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2982211" y="3041112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시술을 카테고리별로 나눠서 원하는 항목을 클릭시 그 항목에 관련된 시술과 가격이 나열 되어 있는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5" name="부제목 2"/>
          <p:cNvSpPr>
            <a:spLocks noGrp="1"/>
          </p:cNvSpPr>
          <p:nvPr/>
        </p:nvSpPr>
        <p:spPr>
          <a:xfrm>
            <a:off x="849128" y="1950323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케어원해</a:t>
            </a:r>
            <a:endParaRPr kumimoji="0" lang="ko-KR" altLang="en-US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82487" y="1752925"/>
            <a:ext cx="1944047" cy="811184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1009032" y="5002869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4" name="부제목 2"/>
          <p:cNvSpPr>
            <a:spLocks noGrp="1"/>
          </p:cNvSpPr>
          <p:nvPr/>
        </p:nvSpPr>
        <p:spPr>
          <a:xfrm>
            <a:off x="1175159" y="5179488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fontScale="2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5" name="부제목 2"/>
          <p:cNvSpPr>
            <a:spLocks noGrp="1"/>
          </p:cNvSpPr>
          <p:nvPr/>
        </p:nvSpPr>
        <p:spPr>
          <a:xfrm>
            <a:off x="2944693" y="5111301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 전 사진과 시술 후 사진을 비교하여 보여주는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6" name="부제목 2"/>
          <p:cNvSpPr>
            <a:spLocks noGrp="1"/>
          </p:cNvSpPr>
          <p:nvPr/>
        </p:nvSpPr>
        <p:spPr>
          <a:xfrm>
            <a:off x="871396" y="5187295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전후사진</a:t>
            </a:r>
            <a:endParaRPr kumimoji="0" lang="ko-KR" altLang="en-US" sz="19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7" name="직사각형 87"/>
          <p:cNvSpPr/>
          <p:nvPr/>
        </p:nvSpPr>
        <p:spPr>
          <a:xfrm>
            <a:off x="987261" y="3938655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" name="부제목 2"/>
          <p:cNvSpPr>
            <a:spLocks noGrp="1"/>
          </p:cNvSpPr>
          <p:nvPr/>
        </p:nvSpPr>
        <p:spPr>
          <a:xfrm>
            <a:off x="822929" y="4152945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예약확인</a:t>
            </a:r>
            <a:r>
              <a:rPr kumimoji="0" lang="en-US" altLang="ko-KR" sz="1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변경</a:t>
            </a:r>
            <a:r>
              <a:rPr kumimoji="0" lang="en-US" altLang="ko-KR" sz="1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취소</a:t>
            </a:r>
            <a:endParaRPr kumimoji="0" lang="ko-KR" altLang="en-US" sz="15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9" name="부제목 2"/>
          <p:cNvSpPr>
            <a:spLocks noGrp="1"/>
          </p:cNvSpPr>
          <p:nvPr/>
        </p:nvSpPr>
        <p:spPr>
          <a:xfrm>
            <a:off x="2922922" y="4075662"/>
            <a:ext cx="8347184" cy="394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예약한 시술자명과 시술명 등 정보 확인 및 변경</a:t>
            </a: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취소가 가능한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모든 메뉴별 소개 및 설명 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039748" y="3003960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194927" y="3158683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fontScale="2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2964461" y="3023821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사이트를 이용하는 고객들에게 알리고자 하는 사항들을 보여주는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5" name="부제목 2"/>
          <p:cNvSpPr>
            <a:spLocks noGrp="1"/>
          </p:cNvSpPr>
          <p:nvPr/>
        </p:nvSpPr>
        <p:spPr>
          <a:xfrm>
            <a:off x="836947" y="1845634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소통원해</a:t>
            </a:r>
            <a:endParaRPr kumimoji="0" lang="ko-KR" altLang="en-US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01925" y="1600525"/>
            <a:ext cx="1944047" cy="811184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7" name="부제목 2"/>
          <p:cNvSpPr>
            <a:spLocks noGrp="1"/>
          </p:cNvSpPr>
          <p:nvPr/>
        </p:nvSpPr>
        <p:spPr>
          <a:xfrm>
            <a:off x="884910" y="3199862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기록장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025884" y="4915852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" name="부제목 2"/>
          <p:cNvSpPr>
            <a:spLocks noGrp="1"/>
          </p:cNvSpPr>
          <p:nvPr/>
        </p:nvSpPr>
        <p:spPr>
          <a:xfrm>
            <a:off x="842113" y="5118868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이벤트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3" name="부제목 2"/>
          <p:cNvSpPr>
            <a:spLocks noGrp="1"/>
          </p:cNvSpPr>
          <p:nvPr/>
        </p:nvSpPr>
        <p:spPr>
          <a:xfrm>
            <a:off x="3041875" y="5050909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이벤트를 확인 할 수 있는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4" name="직사각형 73"/>
          <p:cNvSpPr/>
          <p:nvPr/>
        </p:nvSpPr>
        <p:spPr>
          <a:xfrm>
            <a:off x="1030222" y="3946935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5" name="부제목 2"/>
          <p:cNvSpPr>
            <a:spLocks noGrp="1"/>
          </p:cNvSpPr>
          <p:nvPr/>
        </p:nvSpPr>
        <p:spPr>
          <a:xfrm>
            <a:off x="1185402" y="4101658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fontScale="2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6" name="부제목 2"/>
          <p:cNvSpPr>
            <a:spLocks noGrp="1"/>
          </p:cNvSpPr>
          <p:nvPr/>
        </p:nvSpPr>
        <p:spPr>
          <a:xfrm>
            <a:off x="2954936" y="3966796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사이트를 이용하는 고객과 관리자와 문의할 수 있는 페이지  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7" name="부제목 2"/>
          <p:cNvSpPr>
            <a:spLocks noGrp="1"/>
          </p:cNvSpPr>
          <p:nvPr/>
        </p:nvSpPr>
        <p:spPr>
          <a:xfrm>
            <a:off x="875384" y="4142837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공지사항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팀원별 주요 역할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414918"/>
            <a:ext cx="109645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0262" y="2446939"/>
            <a:ext cx="1878286" cy="1878286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56857" y="2467963"/>
            <a:ext cx="1878286" cy="1878286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39874" y="2489857"/>
            <a:ext cx="1878286" cy="1878286"/>
          </a:xfrm>
          <a:prstGeom prst="rect">
            <a:avLst/>
          </a:prstGeom>
        </p:spPr>
      </p:pic>
      <p:sp>
        <p:nvSpPr>
          <p:cNvPr id="80" name="직사각형 6"/>
          <p:cNvSpPr/>
          <p:nvPr/>
        </p:nvSpPr>
        <p:spPr>
          <a:xfrm>
            <a:off x="1649910" y="4275685"/>
            <a:ext cx="2087251" cy="72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19100297 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김가율 </a:t>
            </a: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팀장</a:t>
            </a: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웹개발</a:t>
            </a: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,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 기획</a:t>
            </a:r>
          </a:p>
        </p:txBody>
      </p:sp>
      <p:sp>
        <p:nvSpPr>
          <p:cNvPr id="82" name="직사각형 6"/>
          <p:cNvSpPr/>
          <p:nvPr/>
        </p:nvSpPr>
        <p:spPr>
          <a:xfrm>
            <a:off x="5052374" y="4263860"/>
            <a:ext cx="2087251" cy="72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19100324 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봉하늘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웹개발</a:t>
            </a: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,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 기획</a:t>
            </a:r>
          </a:p>
        </p:txBody>
      </p:sp>
      <p:sp>
        <p:nvSpPr>
          <p:cNvPr id="83" name="직사각형 6"/>
          <p:cNvSpPr/>
          <p:nvPr/>
        </p:nvSpPr>
        <p:spPr>
          <a:xfrm>
            <a:off x="8446339" y="4295829"/>
            <a:ext cx="2087251" cy="723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19100355 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조혜은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웹디자인</a:t>
            </a: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,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 기획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모든 메뉴별 소개 및 설명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018558" y="1736597"/>
            <a:ext cx="1710782" cy="713851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184685" y="1913216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마이페이지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2954219" y="1778353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자신의 정보를 확인하고 수정할 수 있으며 쿠폰과 적립금 확인이 가능한    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034886" y="2715148"/>
            <a:ext cx="1710782" cy="713851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부제목 2"/>
          <p:cNvSpPr>
            <a:spLocks noGrp="1"/>
          </p:cNvSpPr>
          <p:nvPr/>
        </p:nvSpPr>
        <p:spPr>
          <a:xfrm>
            <a:off x="1277214" y="2891767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회원가입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9" name="부제목 2"/>
          <p:cNvSpPr>
            <a:spLocks noGrp="1"/>
          </p:cNvSpPr>
          <p:nvPr/>
        </p:nvSpPr>
        <p:spPr>
          <a:xfrm>
            <a:off x="2970548" y="2861680"/>
            <a:ext cx="8347184" cy="38483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회원이 되기위해 작성하는 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051215" y="3668858"/>
            <a:ext cx="1710782" cy="713851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3" name="부제목 2"/>
          <p:cNvSpPr>
            <a:spLocks noGrp="1"/>
          </p:cNvSpPr>
          <p:nvPr/>
        </p:nvSpPr>
        <p:spPr>
          <a:xfrm>
            <a:off x="903018" y="3845477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로그인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4" name="부제목 2"/>
          <p:cNvSpPr>
            <a:spLocks noGrp="1"/>
          </p:cNvSpPr>
          <p:nvPr/>
        </p:nvSpPr>
        <p:spPr>
          <a:xfrm>
            <a:off x="2986876" y="3815389"/>
            <a:ext cx="8347184" cy="38483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사이트를 이용하기 위해 입력하는 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064044" y="4600706"/>
            <a:ext cx="1710782" cy="713851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6" name="부제목 2"/>
          <p:cNvSpPr>
            <a:spLocks noGrp="1"/>
          </p:cNvSpPr>
          <p:nvPr/>
        </p:nvSpPr>
        <p:spPr>
          <a:xfrm>
            <a:off x="1337084" y="4767606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장바구니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8" name="부제목 2"/>
          <p:cNvSpPr>
            <a:spLocks noGrp="1"/>
          </p:cNvSpPr>
          <p:nvPr/>
        </p:nvSpPr>
        <p:spPr>
          <a:xfrm>
            <a:off x="3003204" y="4764779"/>
            <a:ext cx="8347184" cy="38483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원하는 시술을 담겨있는 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065512" y="1668430"/>
            <a:ext cx="10258211" cy="29350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&lt;manager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관리자 아이디가 저장되어 있음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manager(</a:t>
            </a:r>
            <a:endParaRPr kumimoji="0" lang="en-US" altLang="ko-KR" sz="24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managerId		char(10)	primary Key,	//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관리자 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ID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managerPw	char(10)				//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관리자 비밀번호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1173951" y="4692252"/>
            <a:ext cx="10258211" cy="986038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관리자 아이디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kjb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			관리자 비밀번호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1234</a:t>
            </a:r>
            <a:endParaRPr kumimoji="0" lang="en-US" altLang="ko-KR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227473" y="1458880"/>
            <a:ext cx="9217787" cy="583646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&lt;user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일반 사용자 아이디들을 저장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관리</a:t>
            </a: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user (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uId		char(10)	not null	primary Key,	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// 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일반 사용자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ID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uPw		char(15)	not null,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비밀번호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uName		char(15)	not null,			// 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사용자 이름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uJoomin	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char(13)	not null,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주민등록번호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uBirth		datetime,				// 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생년월일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uSolar		char(5),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양력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음력여부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uEmail		char(30),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이메일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uPhone		char(20),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휴대폰번호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uZipcode		char(10),				// 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우편번호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uAddress1	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char(30),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주소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uAddress2	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char(30),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주소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uSex		char(3),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성별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Coupon		char(10),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쿠폰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Point		int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포인트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		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227473" y="1649380"/>
            <a:ext cx="10478019" cy="4400384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&lt;cart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장바구니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cart (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ctNo		char(30),	//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장바구니 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prdNo		char(10),	//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상품 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ctQty		int		//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주문 수량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227473" y="1649380"/>
            <a:ext cx="10478019" cy="4400384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&lt;tempcart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임시 장바구니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tempcart (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ctNo		char(30),	//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장바구니 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prdNo		char(10),	//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상품 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ctQty		int		//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주문 수량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227473" y="1649380"/>
            <a:ext cx="10478019" cy="4400384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&lt;surgery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모든 시술 정보 관리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surgery (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ctgType		char(15),	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카테고리 타입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prdNo		char(10)		not null		primary key,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시술 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prdName	char(20)		not null,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시술 이름</a:t>
            </a:r>
            <a:endParaRPr kumimoji="0" lang="en-US" altLang="ko-KR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prdPrice		int		not null,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시술 가격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prdMemo	char(100)					//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시술 설명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256781" y="1693341"/>
            <a:ext cx="9217787" cy="583646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&lt;cl_zipcodet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우편번호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cl_zipcodet(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zipcode	varchar(7)	not null,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sido		varchar(4)	not null,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gugun		varchar(13)	not null,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dong		varchar(43)	not null,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bunji		varchar(17)	not null,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seq		varchar(5)	not null	primary key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5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634726"/>
            <a:ext cx="10964527" cy="539684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&lt;rez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시술정보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rez (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   		rezNo        char(10),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   		prdNo        char(10),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   		zesDate        datetime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	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634726"/>
            <a:ext cx="10964527" cy="539684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&lt;rezInfo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시술 예약 정보</a:t>
            </a: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rezInfo (</a:t>
            </a:r>
            <a:endParaRPr kumimoji="0" lang="en-US" altLang="ko-KR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rezNo		char(10)		primary key,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예약 번호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uId		char(10)	,	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예약자 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ID</a:t>
            </a:r>
            <a:endParaRPr kumimoji="0" lang="en-US" altLang="ko-KR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ordDate		char(30)	,	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예약일시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ordCustomer	char(30)	,	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예약 고객명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ordPhone	char(20),					//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예약자 휴대폰번호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ordPay		char(20),					//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전체시술총액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ordBank		char(10), 					//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결제은행명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ordCardNo	char(16),	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결제 카드번호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ordCardPass	char(10)					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//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결제카드비밀번호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  <a:endParaRPr kumimoji="0" lang="en-US" altLang="ko-KR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634726"/>
            <a:ext cx="10964527" cy="370139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&lt;rezState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예약 현황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rezState (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rNo	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char(30),	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//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예약현황 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rName	char(30)		//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예약자 이름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The Care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723899" y="2048669"/>
            <a:ext cx="10744199" cy="276066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 dirty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 dirty="0">
                <a:solidFill>
                  <a:schemeClr val="tx1"/>
                </a:solidFill>
                <a:latin typeface="1훈정글북 Regular"/>
                <a:ea typeface="1훈정글북 Regular"/>
              </a:rPr>
              <a:t>시술 관련 </a:t>
            </a:r>
            <a:r>
              <a:rPr kumimoji="0" lang="ko-KR" altLang="en-US" sz="2600" b="0" i="0" u="none" strike="noStrike" kern="1200" cap="none" spc="0" normalizeH="0" baseline="0" dirty="0">
                <a:solidFill>
                  <a:srgbClr val="FF7C80"/>
                </a:solidFill>
                <a:latin typeface="1훈정글북 Regular"/>
                <a:ea typeface="1훈정글북 Regular"/>
              </a:rPr>
              <a:t>정보를 제공</a:t>
            </a:r>
            <a:r>
              <a:rPr kumimoji="0" lang="ko-KR" altLang="en-US" sz="2600" b="0" i="0" u="none" strike="noStrike" kern="1200" cap="none" spc="0" normalizeH="0" baseline="0" dirty="0">
                <a:solidFill>
                  <a:schemeClr val="tx1"/>
                </a:solidFill>
                <a:latin typeface="1훈정글북 Regular"/>
                <a:ea typeface="1훈정글북 Regular"/>
              </a:rPr>
              <a:t>하고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 dirty="0">
                <a:solidFill>
                  <a:srgbClr val="000000"/>
                </a:solidFill>
                <a:latin typeface="1훈정글북 Regular"/>
                <a:ea typeface="1훈정글북 Regular"/>
              </a:rPr>
              <a:t>테스트를 통해 </a:t>
            </a:r>
            <a:r>
              <a:rPr kumimoji="0" lang="ko-KR" altLang="en-US" sz="2600" b="0" i="0" u="none" strike="noStrike" kern="1200" cap="none" spc="0" normalizeH="0" baseline="0" dirty="0">
                <a:solidFill>
                  <a:schemeClr val="tx1"/>
                </a:solidFill>
                <a:latin typeface="1훈정글북 Regular"/>
                <a:ea typeface="1훈정글북 Regular"/>
              </a:rPr>
              <a:t>자신의 </a:t>
            </a:r>
            <a:r>
              <a:rPr kumimoji="0" lang="ko-KR" altLang="en-US" sz="2600" b="0" i="0" u="none" strike="noStrike" kern="1200" cap="none" spc="0" normalizeH="0" baseline="0" dirty="0">
                <a:solidFill>
                  <a:srgbClr val="FF7C80"/>
                </a:solidFill>
                <a:latin typeface="1훈정글북 Regular"/>
                <a:ea typeface="1훈정글북 Regular"/>
              </a:rPr>
              <a:t>피부타입</a:t>
            </a:r>
            <a:r>
              <a:rPr kumimoji="0" lang="ko-KR" altLang="en-US" sz="2600" b="0" i="0" u="none" strike="noStrike" kern="1200" cap="none" spc="0" normalizeH="0" baseline="0" dirty="0">
                <a:solidFill>
                  <a:schemeClr val="tx1"/>
                </a:solidFill>
                <a:latin typeface="1훈정글북 Regular"/>
                <a:ea typeface="1훈정글북 Regular"/>
              </a:rPr>
              <a:t>과 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 dirty="0">
                <a:solidFill>
                  <a:schemeClr val="tx1"/>
                </a:solidFill>
                <a:latin typeface="1훈정글북 Regular"/>
                <a:ea typeface="1훈정글북 Regular"/>
              </a:rPr>
              <a:t>그에 따른 </a:t>
            </a:r>
            <a:r>
              <a:rPr kumimoji="0" lang="ko-KR" altLang="en-US" sz="2600" b="0" i="0" u="none" strike="noStrike" kern="1200" cap="none" spc="0" normalizeH="0" baseline="0" dirty="0">
                <a:solidFill>
                  <a:srgbClr val="FF7C80"/>
                </a:solidFill>
                <a:latin typeface="1훈정글북 Regular"/>
                <a:ea typeface="1훈정글북 Regular"/>
              </a:rPr>
              <a:t>관리법을 추천 </a:t>
            </a:r>
            <a:r>
              <a:rPr kumimoji="0" lang="ko-KR" altLang="en-US" sz="2600" b="0" i="0" u="none" strike="noStrike" kern="1200" cap="none" spc="0" normalizeH="0" baseline="0" dirty="0">
                <a:solidFill>
                  <a:schemeClr val="tx1"/>
                </a:solidFill>
                <a:latin typeface="1훈정글북 Regular"/>
                <a:ea typeface="1훈정글북 Regular"/>
              </a:rPr>
              <a:t>받을 수 있으며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 dirty="0">
                <a:solidFill>
                  <a:schemeClr val="tx1"/>
                </a:solidFill>
                <a:latin typeface="1훈정글북 Regular"/>
                <a:ea typeface="1훈정글북 Regular"/>
              </a:rPr>
              <a:t> 원하는 </a:t>
            </a:r>
            <a:r>
              <a:rPr kumimoji="0" lang="ko-KR" altLang="en-US" sz="2600" b="0" i="0" u="none" strike="noStrike" kern="1200" cap="none" spc="0" normalizeH="0" baseline="0" dirty="0">
                <a:solidFill>
                  <a:srgbClr val="FF7C80"/>
                </a:solidFill>
                <a:latin typeface="1훈정글북 Regular"/>
                <a:ea typeface="1훈정글북 Regular"/>
              </a:rPr>
              <a:t>시술을 예약 </a:t>
            </a:r>
            <a:r>
              <a:rPr kumimoji="0" lang="ko-KR" altLang="en-US" sz="2600" b="0" i="0" u="none" strike="noStrike" kern="1200" cap="none" spc="0" normalizeH="0" baseline="0" dirty="0">
                <a:solidFill>
                  <a:schemeClr val="tx1"/>
                </a:solidFill>
                <a:latin typeface="1훈정글북 Regular"/>
                <a:ea typeface="1훈정글북 Regular"/>
              </a:rPr>
              <a:t>할 수 있는 웹사이트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414918"/>
            <a:ext cx="109645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&lt;board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게시판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board (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idx		int		primary key,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no		int,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subject		char(50),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name		char(20),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email		char(30),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content		text,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ymd		char(30),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readcount	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int,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pwd		char(20),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masterid	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int,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replynum	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int,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step 		int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4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7281234" y="1414918"/>
            <a:ext cx="42970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199920" indent="-199920" algn="r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1818" y="563906"/>
            <a:ext cx="9926796" cy="5735335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506312" y="2858899"/>
            <a:ext cx="5414820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2521943" y="3549705"/>
            <a:ext cx="5414819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2530002" y="5010693"/>
            <a:ext cx="5384291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2530002" y="4293388"/>
            <a:ext cx="5384291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직사각형 55"/>
          <p:cNvSpPr/>
          <p:nvPr/>
        </p:nvSpPr>
        <p:spPr>
          <a:xfrm>
            <a:off x="5146524" y="2850951"/>
            <a:ext cx="2783056" cy="243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기획회의 및 자료조사</a:t>
            </a:r>
          </a:p>
        </p:txBody>
      </p:sp>
      <p:sp>
        <p:nvSpPr>
          <p:cNvPr id="85" name="직사각형 55"/>
          <p:cNvSpPr/>
          <p:nvPr/>
        </p:nvSpPr>
        <p:spPr>
          <a:xfrm>
            <a:off x="5149185" y="3544119"/>
            <a:ext cx="2783057" cy="242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로고디자인 및 스토리보드</a:t>
            </a:r>
          </a:p>
        </p:txBody>
      </p:sp>
      <p:sp>
        <p:nvSpPr>
          <p:cNvPr id="86" name="직사각형 55"/>
          <p:cNvSpPr/>
          <p:nvPr/>
        </p:nvSpPr>
        <p:spPr>
          <a:xfrm>
            <a:off x="4679319" y="4286613"/>
            <a:ext cx="3244070" cy="243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타사이트 분석 및 스토리보드     </a:t>
            </a:r>
          </a:p>
        </p:txBody>
      </p:sp>
      <p:sp>
        <p:nvSpPr>
          <p:cNvPr id="87" name="직사각형 55"/>
          <p:cNvSpPr/>
          <p:nvPr/>
        </p:nvSpPr>
        <p:spPr>
          <a:xfrm>
            <a:off x="4659581" y="5010864"/>
            <a:ext cx="3244070" cy="24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메인페이지 </a:t>
            </a:r>
            <a:r>
              <a:rPr lang="en-US" altLang="ko-KR" sz="1000" b="1" i="1">
                <a:solidFill>
                  <a:srgbClr val="FF9999"/>
                </a:solidFill>
              </a:rPr>
              <a:t>html</a:t>
            </a:r>
            <a:r>
              <a:rPr lang="ko-KR" altLang="en-US" sz="1000" b="1" i="1">
                <a:solidFill>
                  <a:srgbClr val="FF9999"/>
                </a:solidFill>
              </a:rPr>
              <a:t> 제작      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937327" y="630504"/>
            <a:ext cx="3498120" cy="93564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015706" y="761567"/>
            <a:ext cx="10885497" cy="728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일정표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7281234" y="1414918"/>
            <a:ext cx="42970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199920" indent="-199920" algn="r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89" name="그림 88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19986" y="561241"/>
            <a:ext cx="9926441" cy="5735517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496180" y="3025662"/>
            <a:ext cx="5414820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2491544" y="3863827"/>
            <a:ext cx="5414819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2510952" y="5563143"/>
            <a:ext cx="1352041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2472852" y="4737889"/>
            <a:ext cx="5384291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직사각형 55"/>
          <p:cNvSpPr/>
          <p:nvPr/>
        </p:nvSpPr>
        <p:spPr>
          <a:xfrm>
            <a:off x="5142741" y="3029696"/>
            <a:ext cx="2783056" cy="243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서브페이지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작업</a:t>
            </a:r>
          </a:p>
        </p:txBody>
      </p:sp>
      <p:sp>
        <p:nvSpPr>
          <p:cNvPr id="85" name="직사각형 55"/>
          <p:cNvSpPr/>
          <p:nvPr/>
        </p:nvSpPr>
        <p:spPr>
          <a:xfrm>
            <a:off x="3961734" y="3874320"/>
            <a:ext cx="3945108" cy="23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서브페이지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작업 및 회원가입 및 로그인 </a:t>
            </a:r>
            <a:r>
              <a:rPr lang="en-US" altLang="ko-KR" sz="1000" b="1" i="1">
                <a:solidFill>
                  <a:srgbClr val="FF9999"/>
                </a:solidFill>
              </a:rPr>
              <a:t>JSP</a:t>
            </a:r>
            <a:r>
              <a:rPr lang="ko-KR" altLang="en-US" sz="1000" b="1" i="1">
                <a:solidFill>
                  <a:srgbClr val="FF9999"/>
                </a:solidFill>
              </a:rPr>
              <a:t> 작업</a:t>
            </a:r>
          </a:p>
        </p:txBody>
      </p:sp>
      <p:sp>
        <p:nvSpPr>
          <p:cNvPr id="86" name="직사각형 55"/>
          <p:cNvSpPr/>
          <p:nvPr/>
        </p:nvSpPr>
        <p:spPr>
          <a:xfrm>
            <a:off x="3872869" y="4743813"/>
            <a:ext cx="3974320" cy="235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서브페이지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작업 및 회원 수정 및 최근 본 시술 </a:t>
            </a:r>
            <a:r>
              <a:rPr lang="en-US" altLang="ko-KR" sz="1000" b="1" i="1">
                <a:solidFill>
                  <a:srgbClr val="FF9999"/>
                </a:solidFill>
              </a:rPr>
              <a:t>JSP</a:t>
            </a:r>
            <a:r>
              <a:rPr lang="ko-KR" altLang="en-US" sz="1000" b="1" i="1">
                <a:solidFill>
                  <a:srgbClr val="FF9999"/>
                </a:solidFill>
              </a:rPr>
              <a:t> 작업     </a:t>
            </a:r>
          </a:p>
        </p:txBody>
      </p:sp>
      <p:sp>
        <p:nvSpPr>
          <p:cNvPr id="87" name="직사각형 55"/>
          <p:cNvSpPr/>
          <p:nvPr/>
        </p:nvSpPr>
        <p:spPr>
          <a:xfrm>
            <a:off x="2430731" y="5588713"/>
            <a:ext cx="1396220" cy="238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마이페이지 </a:t>
            </a:r>
            <a:r>
              <a:rPr lang="en-US" altLang="ko-KR" sz="1000" b="1" i="1">
                <a:solidFill>
                  <a:srgbClr val="FF9999"/>
                </a:solidFill>
              </a:rPr>
              <a:t>jsp</a:t>
            </a:r>
            <a:r>
              <a:rPr lang="ko-KR" altLang="en-US" sz="1000" b="1" i="1">
                <a:solidFill>
                  <a:srgbClr val="FF9999"/>
                </a:solidFill>
              </a:rPr>
              <a:t> 작업    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937327" y="630504"/>
            <a:ext cx="3498120" cy="93564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015706" y="761567"/>
            <a:ext cx="10885497" cy="728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일정표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90" name="그림 8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18953" y="561241"/>
            <a:ext cx="9926441" cy="5735517"/>
          </a:xfrm>
          <a:prstGeom prst="rect">
            <a:avLst/>
          </a:prstGeom>
        </p:spPr>
      </p:pic>
      <p:sp>
        <p:nvSpPr>
          <p:cNvPr id="75" name="부제목 2"/>
          <p:cNvSpPr>
            <a:spLocks noGrp="1"/>
          </p:cNvSpPr>
          <p:nvPr/>
        </p:nvSpPr>
        <p:spPr>
          <a:xfrm>
            <a:off x="7281234" y="1414918"/>
            <a:ext cx="42970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199920" indent="-199920" algn="r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211399" y="2168060"/>
            <a:ext cx="2696225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2503779" y="3030390"/>
            <a:ext cx="2703408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2493244" y="3914373"/>
            <a:ext cx="2713784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직사각형 55"/>
          <p:cNvSpPr/>
          <p:nvPr/>
        </p:nvSpPr>
        <p:spPr>
          <a:xfrm>
            <a:off x="3044901" y="3029696"/>
            <a:ext cx="2163641" cy="23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컨텐츠 회의 후 기획안 </a:t>
            </a:r>
            <a:r>
              <a:rPr lang="en-US" altLang="ko-KR" sz="1000" b="1" i="1">
                <a:solidFill>
                  <a:srgbClr val="FF9999"/>
                </a:solidFill>
              </a:rPr>
              <a:t>,</a:t>
            </a:r>
            <a:r>
              <a:rPr lang="ko-KR" altLang="en-US" sz="1000" b="1" i="1">
                <a:solidFill>
                  <a:srgbClr val="FF9999"/>
                </a:solidFill>
              </a:rPr>
              <a:t>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수정</a:t>
            </a:r>
          </a:p>
        </p:txBody>
      </p:sp>
      <p:sp>
        <p:nvSpPr>
          <p:cNvPr id="85" name="직사각형 55"/>
          <p:cNvSpPr/>
          <p:nvPr/>
        </p:nvSpPr>
        <p:spPr>
          <a:xfrm>
            <a:off x="5198254" y="2170861"/>
            <a:ext cx="2706272" cy="242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교수님들께 피드백을 받은 후 위기의 대회의</a:t>
            </a:r>
          </a:p>
        </p:txBody>
      </p:sp>
      <p:sp>
        <p:nvSpPr>
          <p:cNvPr id="86" name="직사각형 55"/>
          <p:cNvSpPr/>
          <p:nvPr/>
        </p:nvSpPr>
        <p:spPr>
          <a:xfrm>
            <a:off x="5242088" y="6331313"/>
            <a:ext cx="3974320" cy="239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서브페이지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작업 및 회원 수정 및 최근 본 시술 </a:t>
            </a:r>
            <a:r>
              <a:rPr lang="en-US" altLang="ko-KR" sz="1000" b="1" i="1">
                <a:solidFill>
                  <a:srgbClr val="FF9999"/>
                </a:solidFill>
              </a:rPr>
              <a:t>JSP</a:t>
            </a:r>
            <a:r>
              <a:rPr lang="ko-KR" altLang="en-US" sz="1000" b="1" i="1">
                <a:solidFill>
                  <a:srgbClr val="FF9999"/>
                </a:solidFill>
              </a:rPr>
              <a:t> 작업     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937327" y="630504"/>
            <a:ext cx="3498120" cy="93564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015706" y="761567"/>
            <a:ext cx="10885497" cy="728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일정표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6572517" y="3020776"/>
            <a:ext cx="1334705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" name="직사각형 55"/>
          <p:cNvSpPr/>
          <p:nvPr/>
        </p:nvSpPr>
        <p:spPr>
          <a:xfrm>
            <a:off x="6563190" y="3024319"/>
            <a:ext cx="1357230" cy="240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기획안</a:t>
            </a:r>
            <a:r>
              <a:rPr lang="en-US" altLang="ko-KR" sz="1000" b="1" i="1">
                <a:solidFill>
                  <a:srgbClr val="FF9999"/>
                </a:solidFill>
              </a:rPr>
              <a:t>,</a:t>
            </a:r>
            <a:r>
              <a:rPr lang="ko-KR" altLang="en-US" sz="1000" b="1" i="1">
                <a:solidFill>
                  <a:srgbClr val="FF9999"/>
                </a:solidFill>
              </a:rPr>
              <a:t>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수정</a:t>
            </a:r>
          </a:p>
        </p:txBody>
      </p:sp>
      <p:sp>
        <p:nvSpPr>
          <p:cNvPr id="93" name="직사각형 55"/>
          <p:cNvSpPr/>
          <p:nvPr/>
        </p:nvSpPr>
        <p:spPr>
          <a:xfrm>
            <a:off x="2478542" y="3918384"/>
            <a:ext cx="2712936" cy="242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발표를 위한 기획안 점검 및 발표준비</a:t>
            </a:r>
          </a:p>
        </p:txBody>
      </p:sp>
      <p:sp>
        <p:nvSpPr>
          <p:cNvPr id="94" name="타원 93"/>
          <p:cNvSpPr/>
          <p:nvPr/>
        </p:nvSpPr>
        <p:spPr>
          <a:xfrm>
            <a:off x="5185771" y="3521995"/>
            <a:ext cx="400163" cy="3663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5" name="직사각형 55"/>
          <p:cNvSpPr/>
          <p:nvPr/>
        </p:nvSpPr>
        <p:spPr>
          <a:xfrm>
            <a:off x="5220443" y="3880107"/>
            <a:ext cx="1342797" cy="289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 b="1" i="1">
                <a:solidFill>
                  <a:srgbClr val="FF0000"/>
                </a:solidFill>
              </a:rPr>
              <a:t>1</a:t>
            </a:r>
            <a:r>
              <a:rPr lang="ko-KR" altLang="en-US" sz="1300" b="1" i="1">
                <a:solidFill>
                  <a:srgbClr val="FF0000"/>
                </a:solidFill>
              </a:rPr>
              <a:t>차 심사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2" y="3068503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감사합니다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414918"/>
            <a:ext cx="109645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기획의도</a:t>
            </a:r>
          </a:p>
        </p:txBody>
      </p:sp>
      <p:sp>
        <p:nvSpPr>
          <p:cNvPr id="66" name="부제목 2"/>
          <p:cNvSpPr>
            <a:spLocks noGrp="1"/>
          </p:cNvSpPr>
          <p:nvPr/>
        </p:nvSpPr>
        <p:spPr>
          <a:xfrm>
            <a:off x="1042988" y="3673831"/>
            <a:ext cx="10106024" cy="2398711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20000"/>
          </a:bodyPr>
          <a:lstStyle/>
          <a:p>
            <a:pPr marL="0" indent="0" defTabSz="914400" rtl="0" eaLnBrk="1" latinLnBrk="1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  <a:defRPr/>
            </a:pPr>
            <a:endParaRPr kumimoji="0" lang="ko-KR" altLang="en-US" sz="25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시술명칭이 생소하고 명칭에 대한 설명이 부족</a:t>
            </a:r>
          </a:p>
          <a:p>
            <a:pPr marL="0" indent="0" defTabSz="914400" rtl="0" eaLnBrk="1" latinLnBrk="1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  <a:defRPr/>
            </a:pPr>
            <a:endParaRPr kumimoji="0" lang="ko-KR" altLang="en-US" sz="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>
              <a:lnSpc>
                <a:spcPct val="140000"/>
              </a:lnSpc>
              <a:spcBef>
                <a:spcPts val="1000"/>
              </a:spcBef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정확한 시술에 대해 알기 위해선 전화 또는 방문 상담을 해야한다는 점</a:t>
            </a:r>
          </a:p>
          <a:p>
            <a:pPr marL="0" indent="0" defTabSz="914400">
              <a:lnSpc>
                <a:spcPct val="140000"/>
              </a:lnSpc>
              <a:spcBef>
                <a:spcPts val="1000"/>
              </a:spcBef>
              <a:buNone/>
              <a:defRPr/>
            </a:pPr>
            <a:endParaRPr kumimoji="0" lang="ko-KR" altLang="en-US" sz="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>
              <a:lnSpc>
                <a:spcPct val="140000"/>
              </a:lnSpc>
              <a:spcBef>
                <a:spcPts val="1000"/>
              </a:spcBef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그 불편함을 해소하고자 시술정보를 구체적으로 알기쉽게 제공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03282" y="1324503"/>
            <a:ext cx="5385434" cy="2247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64899" y="2613672"/>
            <a:ext cx="8462202" cy="192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피부 고민과 시술에 관심이 많은 </a:t>
            </a:r>
            <a:r>
              <a:rPr lang="ko-KR" altLang="en-US" sz="2300" b="1">
                <a:solidFill>
                  <a:srgbClr val="FF9999"/>
                </a:solidFill>
              </a:rPr>
              <a:t>20대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의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300" b="1">
                <a:solidFill>
                  <a:srgbClr val="FF9999"/>
                </a:solidFill>
              </a:rPr>
              <a:t>남녀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 모두가 주타겟층이며 가격 부담을 줄이기 위해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저가와 중저가의 가격으로만 이루었다.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브랜드 이미지 또한 밝고 부드러운 이미지로 방향을 잡았다.</a:t>
            </a:r>
          </a:p>
        </p:txBody>
      </p:sp>
      <p:sp>
        <p:nvSpPr>
          <p:cNvPr id="20" name="직사각형 55"/>
          <p:cNvSpPr/>
          <p:nvPr/>
        </p:nvSpPr>
        <p:spPr>
          <a:xfrm>
            <a:off x="653251" y="610602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The Care</a:t>
            </a:r>
            <a:r>
              <a:rPr lang="ko-KR" altLang="en-US" sz="4200" b="1" i="1">
                <a:solidFill>
                  <a:srgbClr val="FF9999"/>
                </a:solidFill>
              </a:rPr>
              <a:t>의 타겟층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벤치마킹 사이트 분석 및 비교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1086478" y="5174280"/>
            <a:ext cx="3417276" cy="693413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아이디 피부과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  <a:hlinkClick r:id="rId2"/>
              </a:rPr>
              <a:t>https://www.idskin.co.kr/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6321040" y="3074729"/>
            <a:ext cx="4244315" cy="0"/>
          </a:xfrm>
          <a:prstGeom prst="line">
            <a:avLst/>
          </a:prstGeom>
          <a:ln>
            <a:solidFill>
              <a:srgbClr val="B3AC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부제목 2"/>
          <p:cNvSpPr>
            <a:spLocks noGrp="1"/>
          </p:cNvSpPr>
          <p:nvPr/>
        </p:nvSpPr>
        <p:spPr>
          <a:xfrm>
            <a:off x="6275822" y="2040390"/>
            <a:ext cx="936590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특징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4" name="부제목 2"/>
          <p:cNvSpPr>
            <a:spLocks noGrp="1"/>
          </p:cNvSpPr>
          <p:nvPr/>
        </p:nvSpPr>
        <p:spPr>
          <a:xfrm>
            <a:off x="6298285" y="2516515"/>
            <a:ext cx="5730493" cy="41357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안에서 제공하는 정보들이 많다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 상세 정보가 다양하고 명확하다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292151" y="3181730"/>
            <a:ext cx="1177332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장단점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6300734" y="3671150"/>
            <a:ext cx="4777990" cy="55410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상세페이지에 시술정보를 자세하게 나열하여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어떤시술인지 정확하게 파악할 수 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</p:txBody>
      </p:sp>
      <p:sp>
        <p:nvSpPr>
          <p:cNvPr id="77" name="부제목 2"/>
          <p:cNvSpPr>
            <a:spLocks noGrp="1"/>
          </p:cNvSpPr>
          <p:nvPr/>
        </p:nvSpPr>
        <p:spPr>
          <a:xfrm>
            <a:off x="6324701" y="4350870"/>
            <a:ext cx="4484914" cy="55410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상세페이지 안에 예약버튼이 따로 없어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불편하다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8571" y="2065924"/>
            <a:ext cx="4812075" cy="2380737"/>
          </a:xfrm>
          <a:prstGeom prst="rect">
            <a:avLst/>
          </a:prstGeom>
        </p:spPr>
      </p:pic>
      <p:sp>
        <p:nvSpPr>
          <p:cNvPr id="84" name="부제목 2"/>
          <p:cNvSpPr>
            <a:spLocks noGrp="1"/>
          </p:cNvSpPr>
          <p:nvPr/>
        </p:nvSpPr>
        <p:spPr>
          <a:xfrm>
            <a:off x="6312455" y="4945920"/>
            <a:ext cx="4149970" cy="30289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대메뉴 이름이 생소해 시술을 찾기 어렵다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벤치마킹 사이트 분석 및 비교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1086478" y="5174280"/>
            <a:ext cx="3417276" cy="693413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톡스앤필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  <a:hlinkClick r:id="rId2"/>
              </a:rPr>
              <a:t>http://www.toxnfill3.com/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6321040" y="3663147"/>
            <a:ext cx="4244315" cy="0"/>
          </a:xfrm>
          <a:prstGeom prst="line">
            <a:avLst/>
          </a:prstGeom>
          <a:ln>
            <a:solidFill>
              <a:srgbClr val="B3AC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부제목 2"/>
          <p:cNvSpPr>
            <a:spLocks noGrp="1"/>
          </p:cNvSpPr>
          <p:nvPr/>
        </p:nvSpPr>
        <p:spPr>
          <a:xfrm>
            <a:off x="6285347" y="2511029"/>
            <a:ext cx="936590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특징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4" name="부제목 2"/>
          <p:cNvSpPr>
            <a:spLocks noGrp="1"/>
          </p:cNvSpPr>
          <p:nvPr/>
        </p:nvSpPr>
        <p:spPr>
          <a:xfrm>
            <a:off x="6334961" y="2866176"/>
            <a:ext cx="5730493" cy="74464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메인화면에 배너에 정보가 없다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카테고리별 시술이 잘 정렬 되어있다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292151" y="3752963"/>
            <a:ext cx="1177332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장단점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6300733" y="4199877"/>
            <a:ext cx="3854064" cy="47707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여러 시술을 장바구니에 담아 한 번에 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예약할 수 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</p:txBody>
      </p:sp>
      <p:sp>
        <p:nvSpPr>
          <p:cNvPr id="77" name="부제목 2"/>
          <p:cNvSpPr>
            <a:spLocks noGrp="1"/>
          </p:cNvSpPr>
          <p:nvPr/>
        </p:nvSpPr>
        <p:spPr>
          <a:xfrm>
            <a:off x="6315176" y="4786888"/>
            <a:ext cx="4484914" cy="41123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시술과정에 대한 정보가 부족하다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5374" y="2369574"/>
            <a:ext cx="4648199" cy="2118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벤치마킹 사이트 분석 및 비교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1086478" y="5174280"/>
            <a:ext cx="3417276" cy="693413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포에버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  <a:hlinkClick r:id="rId2"/>
              </a:rPr>
              <a:t>https://4-ever.co.kr/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6321040" y="3634572"/>
            <a:ext cx="4244315" cy="0"/>
          </a:xfrm>
          <a:prstGeom prst="line">
            <a:avLst/>
          </a:prstGeom>
          <a:ln>
            <a:solidFill>
              <a:srgbClr val="B3AC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부제목 2"/>
          <p:cNvSpPr>
            <a:spLocks noGrp="1"/>
          </p:cNvSpPr>
          <p:nvPr/>
        </p:nvSpPr>
        <p:spPr>
          <a:xfrm>
            <a:off x="6313922" y="2539604"/>
            <a:ext cx="936590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특징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4" name="부제목 2"/>
          <p:cNvSpPr>
            <a:spLocks noGrp="1"/>
          </p:cNvSpPr>
          <p:nvPr/>
        </p:nvSpPr>
        <p:spPr>
          <a:xfrm>
            <a:off x="6315912" y="3056676"/>
            <a:ext cx="3882642" cy="74464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상세페이지에 사용되는 기구의 소개와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효과가 잘 명시되어 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330251" y="3714863"/>
            <a:ext cx="1177332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장단점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6329308" y="4533252"/>
            <a:ext cx="3854064" cy="5913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소개페이지에 회사소개와 관련없는 이벤트 내용이 포함되어 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</a:p>
          <a:p>
            <a:pPr marL="0" indent="0" defTabSz="914400" rtl="0" eaLnBrk="1" latinLnBrk="1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7" name="부제목 2"/>
          <p:cNvSpPr>
            <a:spLocks noGrp="1"/>
          </p:cNvSpPr>
          <p:nvPr/>
        </p:nvSpPr>
        <p:spPr>
          <a:xfrm>
            <a:off x="6343751" y="4196338"/>
            <a:ext cx="4484914" cy="41123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탑바가 알아보기 쉽게 정렬되어 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0075" y="1976337"/>
            <a:ext cx="5495924" cy="728044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2475" y="2872415"/>
            <a:ext cx="5238749" cy="1738889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6315074" y="4992052"/>
            <a:ext cx="3600450" cy="59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시술에 대한 이미지가 어떠한 시술인지 판단하기 어렵다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2098</ep:Words>
  <ep:PresentationFormat>와이드스크린</ep:PresentationFormat>
  <ep:Paragraphs>553</ep:Paragraphs>
  <ep:Slides>44</ep:Slides>
  <ep:Notes>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44</vt:i4>
      </vt:variant>
    </vt:vector>
  </ep:HeadingPairs>
  <ep:TitlesOfParts>
    <vt:vector size="46" baseType="lpstr">
      <vt:lpstr>7_Office 테마</vt:lpstr>
      <vt:lpstr>18_Office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2021-03-15T01:16:55.000</dcterms:created>
  <dc:creator>조현석</dc:creator>
  <cp:lastModifiedBy>gayul</cp:lastModifiedBy>
  <dcterms:modified xsi:type="dcterms:W3CDTF">2022-03-31T07:52:57.786</dcterms:modified>
  <cp:revision>422</cp:revision>
  <dc:title>PowerPoint 프레젠테이션</dc:title>
  <cp:version>1000.0000.01</cp:version>
</cp:coreProperties>
</file>